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1430000" cy="7893050"/>
  <p:notesSz cx="11430000" cy="7893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42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1010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1010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01010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5495" y="461168"/>
            <a:ext cx="9859010" cy="1127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01010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95850" y="2001621"/>
            <a:ext cx="5924550" cy="2490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975994"/>
            <a:ext cx="5605780" cy="2323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900" spc="25" dirty="0"/>
              <a:t>Climate</a:t>
            </a:r>
            <a:r>
              <a:rPr sz="4900" spc="-20" dirty="0"/>
              <a:t> </a:t>
            </a:r>
            <a:r>
              <a:rPr sz="4900" spc="25" dirty="0"/>
              <a:t>Change</a:t>
            </a:r>
            <a:r>
              <a:rPr sz="4900" spc="-20" dirty="0"/>
              <a:t> </a:t>
            </a:r>
            <a:r>
              <a:rPr sz="4900" spc="-35" dirty="0"/>
              <a:t>and</a:t>
            </a:r>
            <a:endParaRPr sz="4900"/>
          </a:p>
          <a:p>
            <a:pPr marL="12700" marR="207645">
              <a:lnSpc>
                <a:spcPct val="103299"/>
              </a:lnSpc>
              <a:spcBef>
                <a:spcPts val="75"/>
              </a:spcBef>
            </a:pPr>
            <a:r>
              <a:rPr sz="4900" spc="15" dirty="0"/>
              <a:t>Technology:</a:t>
            </a:r>
            <a:r>
              <a:rPr sz="4900" spc="-114" dirty="0"/>
              <a:t> </a:t>
            </a:r>
            <a:r>
              <a:rPr sz="4900" spc="50" dirty="0"/>
              <a:t>A</a:t>
            </a:r>
            <a:r>
              <a:rPr sz="4900" spc="-110" dirty="0"/>
              <a:t> </a:t>
            </a:r>
            <a:r>
              <a:rPr sz="4900" spc="10" dirty="0"/>
              <a:t>Path </a:t>
            </a:r>
            <a:r>
              <a:rPr sz="4900" spc="-1165" dirty="0"/>
              <a:t> </a:t>
            </a:r>
            <a:r>
              <a:rPr sz="4900" spc="90" dirty="0"/>
              <a:t>to</a:t>
            </a:r>
            <a:r>
              <a:rPr sz="4900" spc="-5" dirty="0"/>
              <a:t> </a:t>
            </a:r>
            <a:r>
              <a:rPr sz="4900" spc="10" dirty="0"/>
              <a:t>Sustainability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636270" y="3717925"/>
            <a:ext cx="5721985" cy="2553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114"/>
              </a:spcBef>
            </a:pP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Climate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4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change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is</a:t>
            </a:r>
            <a:r>
              <a:rPr spc="-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4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one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of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the</a:t>
            </a:r>
            <a:r>
              <a:rPr spc="-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greatest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challenges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facing</a:t>
            </a:r>
            <a:r>
              <a:rPr spc="-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-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humanity.</a:t>
            </a:r>
            <a:r>
              <a:rPr spc="-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Rising </a:t>
            </a:r>
            <a:r>
              <a:rPr spc="-39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global </a:t>
            </a:r>
            <a:r>
              <a:rPr spc="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temperatures, </a:t>
            </a:r>
            <a:r>
              <a:rPr spc="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increased </a:t>
            </a: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extreme </a:t>
            </a:r>
            <a:r>
              <a:rPr spc="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weather </a:t>
            </a:r>
            <a:r>
              <a:rPr spc="-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events, </a:t>
            </a:r>
            <a:r>
              <a:rPr spc="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and </a:t>
            </a:r>
            <a:r>
              <a:rPr spc="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disrupted </a:t>
            </a:r>
            <a:r>
              <a:rPr spc="-39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6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ecosystems </a:t>
            </a:r>
            <a:r>
              <a:rPr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are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stark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reminders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of </a:t>
            </a:r>
            <a:r>
              <a:rPr spc="2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the </a:t>
            </a:r>
            <a:r>
              <a:rPr spc="4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urgency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to </a:t>
            </a:r>
            <a:r>
              <a:rPr spc="-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act. </a:t>
            </a: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Technological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innovation </a:t>
            </a:r>
            <a:r>
              <a:rPr spc="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is </a:t>
            </a: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crucial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to </a:t>
            </a:r>
            <a:r>
              <a:rPr spc="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addressing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this </a:t>
            </a:r>
            <a:r>
              <a:rPr spc="-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crisis. </a:t>
            </a:r>
            <a:r>
              <a:rPr spc="1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Climate </a:t>
            </a:r>
            <a:r>
              <a:rPr spc="-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tech,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rapidly </a:t>
            </a:r>
            <a:r>
              <a:rPr spc="2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developing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-5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field,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1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offers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3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pathway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3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towards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a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2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sustainable</a:t>
            </a:r>
            <a:r>
              <a:rPr spc="-50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 </a:t>
            </a:r>
            <a:r>
              <a:rPr spc="-35" dirty="0">
                <a:solidFill>
                  <a:srgbClr val="373737"/>
                </a:solidFill>
                <a:latin typeface="Arial Nova" panose="020B0504020202020204" pitchFamily="34" charset="0"/>
                <a:ea typeface="Yu Mincho" panose="02020400000000000000" pitchFamily="18" charset="-128"/>
                <a:cs typeface="Trebuchet MS"/>
              </a:rPr>
              <a:t>future.</a:t>
            </a:r>
            <a:endParaRPr dirty="0">
              <a:latin typeface="Arial Nova" panose="020B0504020202020204" pitchFamily="34" charset="0"/>
              <a:ea typeface="Yu Mincho" panose="02020400000000000000" pitchFamily="18" charset="-128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6775768"/>
            <a:ext cx="136969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b="1" spc="55" dirty="0">
                <a:solidFill>
                  <a:srgbClr val="373737"/>
                </a:solidFill>
                <a:latin typeface="Arial"/>
                <a:cs typeface="Arial"/>
              </a:rPr>
              <a:t>by</a:t>
            </a:r>
            <a:r>
              <a:rPr sz="1650" b="1" spc="-10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50" b="1" spc="105" dirty="0">
                <a:solidFill>
                  <a:srgbClr val="373737"/>
                </a:solidFill>
                <a:latin typeface="Arial"/>
                <a:cs typeface="Arial"/>
              </a:rPr>
              <a:t>Md</a:t>
            </a:r>
            <a:r>
              <a:rPr sz="1650" b="1" spc="-95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50" b="1" spc="55" dirty="0">
                <a:solidFill>
                  <a:srgbClr val="373737"/>
                </a:solidFill>
                <a:latin typeface="Arial"/>
                <a:cs typeface="Arial"/>
              </a:rPr>
              <a:t>Mubin</a:t>
            </a:r>
            <a:endParaRPr sz="16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365125"/>
            <a:ext cx="9001125" cy="11041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>
                <a:latin typeface="Arial Black" panose="020B0A04020102020204" pitchFamily="34" charset="0"/>
              </a:rPr>
              <a:t>Climate</a:t>
            </a:r>
            <a:r>
              <a:rPr spc="5" dirty="0">
                <a:latin typeface="Arial Black" panose="020B0A04020102020204" pitchFamily="34" charset="0"/>
              </a:rPr>
              <a:t> </a:t>
            </a:r>
            <a:r>
              <a:rPr spc="15" dirty="0">
                <a:latin typeface="Arial Black" panose="020B0A04020102020204" pitchFamily="34" charset="0"/>
              </a:rPr>
              <a:t>Technology:</a:t>
            </a:r>
            <a:r>
              <a:rPr spc="-60" dirty="0">
                <a:latin typeface="Arial Black" panose="020B0A04020102020204" pitchFamily="34" charset="0"/>
              </a:rPr>
              <a:t> </a:t>
            </a:r>
            <a:r>
              <a:rPr spc="35" dirty="0">
                <a:latin typeface="Arial Black" panose="020B0A04020102020204" pitchFamily="34" charset="0"/>
              </a:rPr>
              <a:t>A</a:t>
            </a:r>
            <a:r>
              <a:rPr spc="-60" dirty="0">
                <a:latin typeface="Arial Black" panose="020B0A04020102020204" pitchFamily="34" charset="0"/>
              </a:rPr>
              <a:t> </a:t>
            </a:r>
            <a:r>
              <a:rPr spc="10" dirty="0">
                <a:latin typeface="Arial Black" panose="020B0A04020102020204" pitchFamily="34" charset="0"/>
              </a:rPr>
              <a:t>Path</a:t>
            </a:r>
            <a:r>
              <a:rPr spc="5" dirty="0">
                <a:latin typeface="Arial Black" panose="020B0A04020102020204" pitchFamily="34" charset="0"/>
              </a:rPr>
              <a:t> </a:t>
            </a:r>
            <a:r>
              <a:rPr spc="65" dirty="0">
                <a:latin typeface="Arial Black" panose="020B0A04020102020204" pitchFamily="34" charset="0"/>
              </a:rPr>
              <a:t>to</a:t>
            </a:r>
            <a:r>
              <a:rPr spc="5" dirty="0">
                <a:latin typeface="Arial Black" panose="020B0A04020102020204" pitchFamily="34" charset="0"/>
              </a:rPr>
              <a:t> </a:t>
            </a:r>
            <a:r>
              <a:rPr spc="10" dirty="0">
                <a:latin typeface="Arial Black" panose="020B0A04020102020204" pitchFamily="34" charset="0"/>
              </a:rPr>
              <a:t>Sustainability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1" y="2041525"/>
            <a:ext cx="3238499" cy="25518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0075" y="5013325"/>
            <a:ext cx="3073400" cy="143225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Collaboration</a:t>
            </a: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is</a:t>
            </a: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Key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Governments,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leaders,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adoption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6852" y="2041526"/>
            <a:ext cx="3238499" cy="25518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6852" y="5013325"/>
            <a:ext cx="3238499" cy="11538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</a:t>
            </a:r>
            <a:r>
              <a:rPr sz="1750" spc="-5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Sustainable</a:t>
            </a:r>
            <a:r>
              <a:rPr sz="1750" spc="-2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Future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crucial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generations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7923" y="2041525"/>
            <a:ext cx="3238499" cy="25518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484743" y="5013325"/>
            <a:ext cx="3345182" cy="11538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Investment</a:t>
            </a:r>
            <a:r>
              <a:rPr sz="1750" spc="-2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Needed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Investing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</a:t>
            </a:r>
            <a:r>
              <a:rPr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crisis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7239-764A-2FA5-AE69-95C2D881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347F7-89CD-243F-06EB-AFECE0971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3260725"/>
            <a:ext cx="2514600" cy="430887"/>
          </a:xfrm>
        </p:spPr>
        <p:txBody>
          <a:bodyPr/>
          <a:lstStyle/>
          <a:p>
            <a:r>
              <a:rPr lang="en-IN" sz="2800" b="1" dirty="0">
                <a:latin typeface="Arial Black" panose="020B0A04020102020204" pitchFamily="34" charset="0"/>
              </a:rPr>
              <a:t>Thank you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17C3D-D7E0-9F1D-4C98-80BC68C347EA}"/>
              </a:ext>
            </a:extLst>
          </p:cNvPr>
          <p:cNvSpPr txBox="1"/>
          <p:nvPr/>
        </p:nvSpPr>
        <p:spPr>
          <a:xfrm>
            <a:off x="3581400" y="5988050"/>
            <a:ext cx="434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3DFB9B-C9F7-70E0-A3C8-03EF5DAC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"/>
            <a:ext cx="11430000" cy="78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722496" cy="7893049"/>
            <a:chOff x="0" y="0"/>
            <a:chExt cx="4286250" cy="6753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286250" cy="67532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2095500"/>
              <a:ext cx="3857624" cy="2571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3624" y="461169"/>
            <a:ext cx="5876923" cy="557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pc="25">
                <a:latin typeface="Georgia Pro Cond Black" panose="02040A06050405020203" pitchFamily="18" charset="0"/>
              </a:rPr>
              <a:t>The</a:t>
            </a:r>
            <a:r>
              <a:rPr lang="en-US" spc="-15">
                <a:latin typeface="Georgia Pro Cond Black" panose="02040A06050405020203" pitchFamily="18" charset="0"/>
              </a:rPr>
              <a:t> </a:t>
            </a:r>
            <a:r>
              <a:rPr lang="en-US" spc="-35">
                <a:latin typeface="Georgia Pro Cond Black" panose="02040A06050405020203" pitchFamily="18" charset="0"/>
              </a:rPr>
              <a:t>Rise</a:t>
            </a:r>
            <a:r>
              <a:rPr lang="en-US" spc="-15">
                <a:latin typeface="Georgia Pro Cond Black" panose="02040A06050405020203" pitchFamily="18" charset="0"/>
              </a:rPr>
              <a:t> </a:t>
            </a:r>
            <a:r>
              <a:rPr lang="en-US" spc="50">
                <a:latin typeface="Georgia Pro Cond Black" panose="02040A06050405020203" pitchFamily="18" charset="0"/>
              </a:rPr>
              <a:t>of</a:t>
            </a:r>
            <a:r>
              <a:rPr lang="en-US" spc="-10">
                <a:latin typeface="Georgia Pro Cond Black" panose="02040A06050405020203" pitchFamily="18" charset="0"/>
              </a:rPr>
              <a:t> </a:t>
            </a:r>
            <a:r>
              <a:rPr lang="en-US" spc="20">
                <a:latin typeface="Georgia Pro Cond Black" panose="02040A06050405020203" pitchFamily="18" charset="0"/>
              </a:rPr>
              <a:t>Climate</a:t>
            </a:r>
            <a:r>
              <a:rPr lang="en-US" spc="-15">
                <a:latin typeface="Georgia Pro Cond Black" panose="02040A06050405020203" pitchFamily="18" charset="0"/>
              </a:rPr>
              <a:t> </a:t>
            </a:r>
            <a:r>
              <a:rPr lang="en-US" spc="-30">
                <a:latin typeface="Georgia Pro Cond Black" panose="02040A06050405020203" pitchFamily="18" charset="0"/>
              </a:rPr>
              <a:t>Tech</a:t>
            </a:r>
            <a:endParaRPr spc="-30" dirty="0">
              <a:latin typeface="Georgia Pro Cond Black" panose="02040A06050405020203" pitchFamily="18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50625" y="1857184"/>
            <a:ext cx="971550" cy="4991100"/>
            <a:chOff x="4950625" y="1295400"/>
            <a:chExt cx="971550" cy="4991100"/>
          </a:xfrm>
        </p:grpSpPr>
        <p:sp>
          <p:nvSpPr>
            <p:cNvPr id="7" name="object 7"/>
            <p:cNvSpPr/>
            <p:nvPr/>
          </p:nvSpPr>
          <p:spPr>
            <a:xfrm>
              <a:off x="5133975" y="1295399"/>
              <a:ext cx="788670" cy="4991100"/>
            </a:xfrm>
            <a:custGeom>
              <a:avLst/>
              <a:gdLst/>
              <a:ahLst/>
              <a:cxnLst/>
              <a:rect l="l" t="t" r="r" b="b"/>
              <a:pathLst>
                <a:path w="788670" h="4991100">
                  <a:moveTo>
                    <a:pt x="19050" y="6896"/>
                  </a:move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981575"/>
                  </a:lnTo>
                  <a:lnTo>
                    <a:pt x="0" y="4984204"/>
                  </a:lnTo>
                  <a:lnTo>
                    <a:pt x="927" y="4986452"/>
                  </a:lnTo>
                  <a:lnTo>
                    <a:pt x="4648" y="4990173"/>
                  </a:lnTo>
                  <a:lnTo>
                    <a:pt x="6896" y="4991100"/>
                  </a:lnTo>
                  <a:lnTo>
                    <a:pt x="12153" y="4991100"/>
                  </a:lnTo>
                  <a:lnTo>
                    <a:pt x="14401" y="4990173"/>
                  </a:lnTo>
                  <a:lnTo>
                    <a:pt x="18122" y="4986452"/>
                  </a:lnTo>
                  <a:lnTo>
                    <a:pt x="19050" y="4984204"/>
                  </a:lnTo>
                  <a:lnTo>
                    <a:pt x="19050" y="6896"/>
                  </a:lnTo>
                  <a:close/>
                </a:path>
                <a:path w="788670" h="4991100">
                  <a:moveTo>
                    <a:pt x="788200" y="378371"/>
                  </a:moveTo>
                  <a:lnTo>
                    <a:pt x="787260" y="376123"/>
                  </a:lnTo>
                  <a:lnTo>
                    <a:pt x="783539" y="372402"/>
                  </a:lnTo>
                  <a:lnTo>
                    <a:pt x="781304" y="371475"/>
                  </a:lnTo>
                  <a:lnTo>
                    <a:pt x="195008" y="371475"/>
                  </a:lnTo>
                  <a:lnTo>
                    <a:pt x="192773" y="372402"/>
                  </a:lnTo>
                  <a:lnTo>
                    <a:pt x="189039" y="376123"/>
                  </a:lnTo>
                  <a:lnTo>
                    <a:pt x="188125" y="378371"/>
                  </a:lnTo>
                  <a:lnTo>
                    <a:pt x="188125" y="381000"/>
                  </a:lnTo>
                  <a:lnTo>
                    <a:pt x="188125" y="383628"/>
                  </a:lnTo>
                  <a:lnTo>
                    <a:pt x="189039" y="385876"/>
                  </a:lnTo>
                  <a:lnTo>
                    <a:pt x="192773" y="389597"/>
                  </a:lnTo>
                  <a:lnTo>
                    <a:pt x="195008" y="390525"/>
                  </a:lnTo>
                  <a:lnTo>
                    <a:pt x="781304" y="390525"/>
                  </a:lnTo>
                  <a:lnTo>
                    <a:pt x="783539" y="389597"/>
                  </a:lnTo>
                  <a:lnTo>
                    <a:pt x="787260" y="385876"/>
                  </a:lnTo>
                  <a:lnTo>
                    <a:pt x="788200" y="383628"/>
                  </a:lnTo>
                  <a:lnTo>
                    <a:pt x="788200" y="378371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50625" y="1485900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71932" y="0"/>
                  </a:moveTo>
                  <a:lnTo>
                    <a:pt x="18580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359562"/>
                  </a:lnTo>
                  <a:lnTo>
                    <a:pt x="0" y="362407"/>
                  </a:lnTo>
                  <a:lnTo>
                    <a:pt x="18580" y="381000"/>
                  </a:lnTo>
                  <a:lnTo>
                    <a:pt x="371932" y="381000"/>
                  </a:lnTo>
                  <a:lnTo>
                    <a:pt x="390525" y="362407"/>
                  </a:lnTo>
                  <a:lnTo>
                    <a:pt x="390525" y="18592"/>
                  </a:lnTo>
                  <a:lnTo>
                    <a:pt x="374662" y="546"/>
                  </a:lnTo>
                  <a:lnTo>
                    <a:pt x="371932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58765" y="2033984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100" spc="229">
                <a:solidFill>
                  <a:srgbClr val="373737"/>
                </a:solidFill>
                <a:latin typeface="Georgia"/>
                <a:cs typeface="Georgia"/>
              </a:rPr>
              <a:t>1</a:t>
            </a:r>
            <a:endParaRPr sz="21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7855" y="2026729"/>
            <a:ext cx="4745355" cy="11804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750" spc="-5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2020-2023:</a:t>
            </a:r>
            <a:r>
              <a:rPr lang="en-US" sz="1750" spc="-1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lang="en-US" sz="1750" spc="1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Exponential</a:t>
            </a:r>
            <a:r>
              <a:rPr lang="en-US" sz="1750" spc="-5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Growth</a:t>
            </a:r>
            <a:endParaRPr lang="en-US" sz="175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1900"/>
              </a:lnSpc>
              <a:spcBef>
                <a:spcPts val="560"/>
              </a:spcBef>
            </a:pPr>
            <a:r>
              <a:rPr lang="en-US" sz="1350" spc="1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lang="en-US" sz="1350" spc="-4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3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en-US" sz="1350" spc="-4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3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investments</a:t>
            </a:r>
            <a:r>
              <a:rPr lang="en-US" sz="1350" spc="-4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1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1350" spc="-4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3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skyrocketed</a:t>
            </a:r>
            <a:r>
              <a:rPr lang="en-US" sz="1350" spc="-4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1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1350" spc="-4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en-US" sz="1350" spc="-4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1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years, </a:t>
            </a:r>
            <a:r>
              <a:rPr lang="en-US" sz="1350" spc="-39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fueled </a:t>
            </a:r>
            <a:r>
              <a:rPr lang="en-US" sz="1350" spc="6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350" spc="1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rising </a:t>
            </a:r>
            <a:r>
              <a:rPr lang="en-US" sz="1350" spc="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awareness, </a:t>
            </a:r>
            <a:r>
              <a:rPr lang="en-US" sz="1350" spc="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support, </a:t>
            </a:r>
            <a:r>
              <a:rPr lang="en-US" sz="1350" spc="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350" spc="2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350" spc="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4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en-US" sz="1350" spc="-5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6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1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2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energy.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60317" y="3605116"/>
            <a:ext cx="974876" cy="381000"/>
            <a:chOff x="4960317" y="3605116"/>
            <a:chExt cx="974876" cy="381000"/>
          </a:xfrm>
        </p:grpSpPr>
        <p:sp>
          <p:nvSpPr>
            <p:cNvPr id="12" name="object 12"/>
            <p:cNvSpPr/>
            <p:nvPr/>
          </p:nvSpPr>
          <p:spPr>
            <a:xfrm>
              <a:off x="5335118" y="3805997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593178" y="0"/>
                  </a:move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83" y="19050"/>
                  </a:lnTo>
                  <a:lnTo>
                    <a:pt x="593178" y="19050"/>
                  </a:lnTo>
                  <a:lnTo>
                    <a:pt x="595414" y="18122"/>
                  </a:lnTo>
                  <a:lnTo>
                    <a:pt x="599135" y="14401"/>
                  </a:lnTo>
                  <a:lnTo>
                    <a:pt x="600075" y="12153"/>
                  </a:lnTo>
                  <a:lnTo>
                    <a:pt x="600075" y="6896"/>
                  </a:lnTo>
                  <a:lnTo>
                    <a:pt x="599135" y="4648"/>
                  </a:lnTo>
                  <a:lnTo>
                    <a:pt x="595414" y="927"/>
                  </a:lnTo>
                  <a:lnTo>
                    <a:pt x="593178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60317" y="3605116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71932" y="0"/>
                  </a:moveTo>
                  <a:lnTo>
                    <a:pt x="18580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359562"/>
                  </a:lnTo>
                  <a:lnTo>
                    <a:pt x="0" y="362407"/>
                  </a:lnTo>
                  <a:lnTo>
                    <a:pt x="18580" y="381000"/>
                  </a:lnTo>
                  <a:lnTo>
                    <a:pt x="371932" y="381000"/>
                  </a:lnTo>
                  <a:lnTo>
                    <a:pt x="390525" y="362407"/>
                  </a:lnTo>
                  <a:lnTo>
                    <a:pt x="390525" y="18592"/>
                  </a:lnTo>
                  <a:lnTo>
                    <a:pt x="374662" y="546"/>
                  </a:lnTo>
                  <a:lnTo>
                    <a:pt x="371932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58765" y="3636231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100" spc="-40">
                <a:solidFill>
                  <a:srgbClr val="373737"/>
                </a:solidFill>
                <a:latin typeface="Georgia"/>
                <a:cs typeface="Georgia"/>
              </a:rPr>
              <a:t>2</a:t>
            </a:r>
            <a:endParaRPr sz="210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3773" y="3636231"/>
            <a:ext cx="4317365" cy="1189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Renewable</a:t>
            </a:r>
            <a:r>
              <a:rPr lang="en-US"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lang="en-US"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Energy</a:t>
            </a:r>
            <a:r>
              <a:rPr lang="en-US"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lang="en-US" sz="1750" spc="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Dominates</a:t>
            </a:r>
            <a:endParaRPr lang="en-US"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1900"/>
              </a:lnSpc>
              <a:spcBef>
                <a:spcPts val="635"/>
              </a:spcBef>
            </a:pPr>
            <a:r>
              <a:rPr lang="en-US"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</a:t>
            </a:r>
            <a:r>
              <a:rPr lang="en-US"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</a:t>
            </a:r>
            <a:r>
              <a:rPr lang="en-US"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US"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</a:t>
            </a:r>
            <a:r>
              <a:rPr lang="en-US"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</a:t>
            </a:r>
            <a:r>
              <a:rPr lang="en-US"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</a:t>
            </a:r>
            <a:r>
              <a:rPr lang="en-US"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US"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investments,</a:t>
            </a:r>
            <a:r>
              <a:rPr lang="en-US"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n-US"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  <a:r>
              <a:rPr lang="en-US"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  <a:r>
              <a:rPr lang="en-US"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scale.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60317" y="5397782"/>
            <a:ext cx="971550" cy="390525"/>
            <a:chOff x="4950625" y="4924425"/>
            <a:chExt cx="971550" cy="390525"/>
          </a:xfrm>
        </p:grpSpPr>
        <p:sp>
          <p:nvSpPr>
            <p:cNvPr id="17" name="object 17"/>
            <p:cNvSpPr/>
            <p:nvPr/>
          </p:nvSpPr>
          <p:spPr>
            <a:xfrm>
              <a:off x="5322100" y="511492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593178" y="0"/>
                  </a:move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83" y="19050"/>
                  </a:lnTo>
                  <a:lnTo>
                    <a:pt x="593178" y="19050"/>
                  </a:lnTo>
                  <a:lnTo>
                    <a:pt x="595414" y="18122"/>
                  </a:lnTo>
                  <a:lnTo>
                    <a:pt x="599135" y="14401"/>
                  </a:lnTo>
                  <a:lnTo>
                    <a:pt x="600075" y="12153"/>
                  </a:lnTo>
                  <a:lnTo>
                    <a:pt x="600075" y="6896"/>
                  </a:lnTo>
                  <a:lnTo>
                    <a:pt x="599135" y="4648"/>
                  </a:lnTo>
                  <a:lnTo>
                    <a:pt x="595414" y="927"/>
                  </a:lnTo>
                  <a:lnTo>
                    <a:pt x="593178" y="0"/>
                  </a:lnTo>
                  <a:close/>
                </a:path>
              </a:pathLst>
            </a:custGeom>
            <a:solidFill>
              <a:srgbClr val="D8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50625" y="492442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71932" y="0"/>
                  </a:moveTo>
                  <a:lnTo>
                    <a:pt x="18580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369087"/>
                  </a:lnTo>
                  <a:lnTo>
                    <a:pt x="0" y="371932"/>
                  </a:lnTo>
                  <a:lnTo>
                    <a:pt x="18580" y="390525"/>
                  </a:lnTo>
                  <a:lnTo>
                    <a:pt x="371932" y="390525"/>
                  </a:lnTo>
                  <a:lnTo>
                    <a:pt x="390525" y="371932"/>
                  </a:lnTo>
                  <a:lnTo>
                    <a:pt x="390525" y="18592"/>
                  </a:lnTo>
                  <a:lnTo>
                    <a:pt x="374662" y="546"/>
                  </a:lnTo>
                  <a:lnTo>
                    <a:pt x="371932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70572" y="5381623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100" spc="-30">
                <a:solidFill>
                  <a:srgbClr val="373737"/>
                </a:solidFill>
                <a:latin typeface="Georgia"/>
                <a:cs typeface="Georgia"/>
              </a:rPr>
              <a:t>3</a:t>
            </a:r>
            <a:endParaRPr sz="2100" dirty="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48373" y="5351779"/>
            <a:ext cx="4676775" cy="14231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750" spc="-5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Emerging </a:t>
            </a:r>
            <a:r>
              <a:rPr lang="en-US" sz="1750" spc="15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Technologies</a:t>
            </a:r>
            <a:r>
              <a:rPr lang="en-US" sz="175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lang="en-US" sz="1750" spc="-5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Gain</a:t>
            </a:r>
            <a:r>
              <a:rPr lang="en-US" sz="1750" spc="-4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lang="en-US" sz="1750" spc="1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Attraction</a:t>
            </a:r>
            <a:endParaRPr lang="en-US" sz="175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lang="en-US" sz="1350" spc="3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Investments </a:t>
            </a:r>
            <a:r>
              <a:rPr lang="en-US" sz="1350" spc="-1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350" spc="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</a:t>
            </a:r>
            <a:r>
              <a:rPr lang="en-US" sz="1350" spc="-2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energy, </a:t>
            </a:r>
            <a:r>
              <a:rPr lang="en-US" sz="1350" spc="3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long-duration energy </a:t>
            </a:r>
            <a:r>
              <a:rPr lang="en-US" sz="1350" spc="4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storage,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1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5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3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rise,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3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promising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350" spc="-39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revolutionize</a:t>
            </a:r>
            <a:r>
              <a:rPr lang="en-US" sz="1350" spc="-5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25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decarbonization</a:t>
            </a:r>
            <a:r>
              <a:rPr lang="en-US" sz="1350" spc="-5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spc="-2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efforts.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27676"/>
            <a:ext cx="8006715" cy="11041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>
                <a:latin typeface="Arial Black" panose="020B0A04020102020204" pitchFamily="34" charset="0"/>
              </a:rPr>
              <a:t>Renewable</a:t>
            </a:r>
            <a:r>
              <a:rPr spc="-5" dirty="0">
                <a:latin typeface="Arial Black" panose="020B0A04020102020204" pitchFamily="34" charset="0"/>
              </a:rPr>
              <a:t> </a:t>
            </a:r>
            <a:r>
              <a:rPr spc="-20" dirty="0">
                <a:latin typeface="Arial Black" panose="020B0A04020102020204" pitchFamily="34" charset="0"/>
              </a:rPr>
              <a:t>Energy:</a:t>
            </a:r>
            <a:r>
              <a:rPr dirty="0">
                <a:latin typeface="Arial Black" panose="020B0A04020102020204" pitchFamily="34" charset="0"/>
              </a:rPr>
              <a:t> </a:t>
            </a:r>
            <a:r>
              <a:rPr spc="-25" dirty="0">
                <a:latin typeface="Arial Black" panose="020B0A04020102020204" pitchFamily="34" charset="0"/>
              </a:rPr>
              <a:t>Powering</a:t>
            </a:r>
            <a:r>
              <a:rPr dirty="0">
                <a:latin typeface="Arial Black" panose="020B0A04020102020204" pitchFamily="34" charset="0"/>
              </a:rPr>
              <a:t> </a:t>
            </a:r>
            <a:r>
              <a:rPr spc="55" dirty="0">
                <a:latin typeface="Arial Black" panose="020B0A04020102020204" pitchFamily="34" charset="0"/>
              </a:rPr>
              <a:t>the</a:t>
            </a:r>
            <a:r>
              <a:rPr dirty="0">
                <a:latin typeface="Arial Black" panose="020B0A04020102020204" pitchFamily="34" charset="0"/>
              </a:rPr>
              <a:t> </a:t>
            </a:r>
            <a:r>
              <a:rPr spc="-30" dirty="0">
                <a:latin typeface="Arial Black" panose="020B0A04020102020204" pitchFamily="34" charset="0"/>
              </a:rPr>
              <a:t>Future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117725"/>
            <a:ext cx="3314699" cy="2165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1169" y="4609399"/>
            <a:ext cx="3224530" cy="17463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Solar </a:t>
            </a: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Power:</a:t>
            </a:r>
            <a:r>
              <a:rPr sz="1750" spc="-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</a:t>
            </a:r>
            <a:r>
              <a:rPr sz="1750" spc="-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Global 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Boom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2700"/>
              </a:lnSpc>
              <a:spcBef>
                <a:spcPts val="620"/>
              </a:spcBef>
            </a:pP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</a:t>
            </a:r>
            <a:r>
              <a:rPr sz="140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deployment is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rapidly </a:t>
            </a: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expanding </a:t>
            </a:r>
            <a:r>
              <a:rPr sz="140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worldwide. </a:t>
            </a:r>
            <a:r>
              <a:rPr sz="1400" spc="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Advances </a:t>
            </a:r>
            <a:r>
              <a:rPr sz="140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</a:t>
            </a:r>
            <a:r>
              <a:rPr sz="140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sz="140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40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sz="140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sz="140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sz="140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growth.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306" y="2117724"/>
            <a:ext cx="3238499" cy="216522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10660" y="4609399"/>
            <a:ext cx="3192145" cy="17463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Wind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Power:</a:t>
            </a:r>
            <a:r>
              <a:rPr sz="1750" spc="-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</a:t>
            </a:r>
            <a:r>
              <a:rPr sz="1750" spc="-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Reliable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Source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2700"/>
              </a:lnSpc>
              <a:spcBef>
                <a:spcPts val="620"/>
              </a:spcBef>
            </a:pPr>
            <a:r>
              <a:rPr sz="140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sz="140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continues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400" spc="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140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</a:t>
            </a:r>
            <a:r>
              <a:rPr sz="140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40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</a:t>
            </a:r>
            <a:r>
              <a:rPr sz="140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40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transition,</a:t>
            </a:r>
            <a:r>
              <a:rPr sz="1400" spc="-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140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sz="140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140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 </a:t>
            </a:r>
            <a:r>
              <a:rPr sz="140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40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1412" y="2117724"/>
            <a:ext cx="3358511" cy="21652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81264" y="4609399"/>
            <a:ext cx="3258820" cy="2064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0730">
              <a:lnSpc>
                <a:spcPct val="107100"/>
              </a:lnSpc>
              <a:spcBef>
                <a:spcPts val="95"/>
              </a:spcBef>
            </a:pP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Hydropower:</a:t>
            </a:r>
            <a:r>
              <a:rPr sz="1750" spc="-4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</a:t>
            </a:r>
            <a:r>
              <a:rPr sz="1750" spc="-4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Maturing </a:t>
            </a:r>
            <a:r>
              <a:rPr sz="1750" spc="-409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Technology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40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Hydropower</a:t>
            </a:r>
            <a:r>
              <a:rPr sz="140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remains</a:t>
            </a:r>
            <a:r>
              <a:rPr sz="140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sz="140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sz="140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140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</a:t>
            </a:r>
            <a:r>
              <a:rPr sz="140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energy, </a:t>
            </a:r>
            <a:r>
              <a:rPr sz="140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sz="140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ongoing </a:t>
            </a:r>
            <a:r>
              <a:rPr sz="1400" spc="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</a:t>
            </a:r>
            <a:r>
              <a:rPr sz="140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40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</a:t>
            </a:r>
            <a:r>
              <a:rPr sz="1400" spc="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 </a:t>
            </a:r>
            <a:r>
              <a:rPr sz="140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40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sz="140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0" y="809662"/>
            <a:ext cx="4286249" cy="6438645"/>
            <a:chOff x="7143750" y="253"/>
            <a:chExt cx="4286249" cy="6438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49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2825" y="2133599"/>
              <a:ext cx="3857624" cy="2171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0075" y="364435"/>
            <a:ext cx="5661025" cy="16735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15"/>
              </a:spcBef>
            </a:pPr>
            <a:r>
              <a:rPr spc="-20" dirty="0">
                <a:latin typeface="Arial Black" panose="020B0A04020102020204" pitchFamily="34" charset="0"/>
              </a:rPr>
              <a:t>Carbon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-5" dirty="0">
                <a:latin typeface="Arial Black" panose="020B0A04020102020204" pitchFamily="34" charset="0"/>
              </a:rPr>
              <a:t>Capture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-25" dirty="0">
                <a:latin typeface="Arial Black" panose="020B0A04020102020204" pitchFamily="34" charset="0"/>
              </a:rPr>
              <a:t>and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10" dirty="0">
                <a:latin typeface="Arial Black" panose="020B0A04020102020204" pitchFamily="34" charset="0"/>
              </a:rPr>
              <a:t>Storage </a:t>
            </a:r>
            <a:r>
              <a:rPr spc="-840" dirty="0">
                <a:latin typeface="Arial Black" panose="020B0A04020102020204" pitchFamily="34" charset="0"/>
              </a:rPr>
              <a:t> </a:t>
            </a:r>
            <a:r>
              <a:rPr spc="-60" dirty="0">
                <a:latin typeface="Arial Black" panose="020B0A04020102020204" pitchFamily="34" charset="0"/>
              </a:rPr>
              <a:t>(CCS):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-20" dirty="0">
                <a:latin typeface="Arial Black" panose="020B0A04020102020204" pitchFamily="34" charset="0"/>
              </a:rPr>
              <a:t>Bridging</a:t>
            </a:r>
            <a:r>
              <a:rPr spc="-5" dirty="0">
                <a:latin typeface="Arial Black" panose="020B0A04020102020204" pitchFamily="34" charset="0"/>
              </a:rPr>
              <a:t> </a:t>
            </a:r>
            <a:r>
              <a:rPr spc="55" dirty="0">
                <a:latin typeface="Arial Black" panose="020B0A04020102020204" pitchFamily="34" charset="0"/>
              </a:rPr>
              <a:t>the</a:t>
            </a:r>
            <a:r>
              <a:rPr spc="-5" dirty="0">
                <a:latin typeface="Arial Black" panose="020B0A04020102020204" pitchFamily="34" charset="0"/>
              </a:rPr>
              <a:t> </a:t>
            </a:r>
            <a:r>
              <a:rPr spc="-55" dirty="0">
                <a:latin typeface="Arial Black" panose="020B0A04020102020204" pitchFamily="34" charset="0"/>
              </a:rPr>
              <a:t>Gap</a:t>
            </a:r>
          </a:p>
        </p:txBody>
      </p:sp>
      <p:sp>
        <p:nvSpPr>
          <p:cNvPr id="7" name="object 7"/>
          <p:cNvSpPr/>
          <p:nvPr/>
        </p:nvSpPr>
        <p:spPr>
          <a:xfrm>
            <a:off x="600075" y="2133599"/>
            <a:ext cx="2952115" cy="3245750"/>
          </a:xfrm>
          <a:custGeom>
            <a:avLst/>
            <a:gdLst/>
            <a:ahLst/>
            <a:cxnLst/>
            <a:rect l="l" t="t" r="r" b="b"/>
            <a:pathLst>
              <a:path w="2886075" h="2105025">
                <a:moveTo>
                  <a:pt x="2867482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2083600"/>
                </a:lnTo>
                <a:lnTo>
                  <a:pt x="0" y="2086432"/>
                </a:lnTo>
                <a:lnTo>
                  <a:pt x="18588" y="2105025"/>
                </a:lnTo>
                <a:lnTo>
                  <a:pt x="2867482" y="2105025"/>
                </a:lnTo>
                <a:lnTo>
                  <a:pt x="2886075" y="2086432"/>
                </a:lnTo>
                <a:lnTo>
                  <a:pt x="2886075" y="18592"/>
                </a:lnTo>
                <a:lnTo>
                  <a:pt x="2870225" y="546"/>
                </a:lnTo>
                <a:lnTo>
                  <a:pt x="2867482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" y="2943008"/>
            <a:ext cx="2545715" cy="143225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Capturing</a:t>
            </a:r>
            <a:r>
              <a:rPr sz="1750" spc="-2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CO2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1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CCS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</a:t>
            </a:r>
            <a:r>
              <a:rPr sz="1350" spc="-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dioxide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emissions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processes,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plants,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4900" y="2171878"/>
            <a:ext cx="2952115" cy="3245750"/>
          </a:xfrm>
          <a:custGeom>
            <a:avLst/>
            <a:gdLst/>
            <a:ahLst/>
            <a:cxnLst/>
            <a:rect l="l" t="t" r="r" b="b"/>
            <a:pathLst>
              <a:path w="2886075" h="2105025">
                <a:moveTo>
                  <a:pt x="2867482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2083600"/>
                </a:lnTo>
                <a:lnTo>
                  <a:pt x="0" y="2086432"/>
                </a:lnTo>
                <a:lnTo>
                  <a:pt x="18592" y="2105025"/>
                </a:lnTo>
                <a:lnTo>
                  <a:pt x="2867482" y="2105025"/>
                </a:lnTo>
                <a:lnTo>
                  <a:pt x="2886075" y="2086432"/>
                </a:lnTo>
                <a:lnTo>
                  <a:pt x="2886075" y="18592"/>
                </a:lnTo>
                <a:lnTo>
                  <a:pt x="2870225" y="546"/>
                </a:lnTo>
                <a:lnTo>
                  <a:pt x="2867482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60165" y="2655986"/>
            <a:ext cx="2305050" cy="23047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94715">
              <a:lnSpc>
                <a:spcPct val="107100"/>
              </a:lnSpc>
              <a:spcBef>
                <a:spcPts val="95"/>
              </a:spcBef>
            </a:pP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Storage 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and </a:t>
            </a:r>
            <a:r>
              <a:rPr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</a:t>
            </a:r>
            <a:r>
              <a:rPr sz="1750" spc="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</a:t>
            </a: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q</a:t>
            </a:r>
            <a:r>
              <a:rPr sz="1750" spc="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u</a:t>
            </a:r>
            <a:r>
              <a:rPr sz="1750" spc="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</a:t>
            </a:r>
            <a:r>
              <a:rPr sz="1750" spc="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</a:t>
            </a:r>
            <a:r>
              <a:rPr sz="1750" spc="4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t</a:t>
            </a:r>
            <a:r>
              <a:rPr sz="1750" spc="-4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r</a:t>
            </a:r>
            <a:r>
              <a:rPr sz="1750" spc="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</a:t>
            </a:r>
            <a:r>
              <a:rPr sz="1750" spc="4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t</a:t>
            </a:r>
            <a:r>
              <a:rPr sz="1750" spc="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i</a:t>
            </a:r>
            <a:r>
              <a:rPr sz="1750" spc="3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o</a:t>
            </a:r>
            <a:r>
              <a:rPr sz="1750" spc="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n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2700"/>
              </a:lnSpc>
              <a:spcBef>
                <a:spcPts val="545"/>
              </a:spcBef>
            </a:pP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Captured </a:t>
            </a:r>
            <a:r>
              <a:rPr sz="1350" spc="1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stored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underground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geological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formations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converted</a:t>
            </a:r>
            <a:r>
              <a:rPr sz="1350" spc="-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2135" y="5721173"/>
            <a:ext cx="6024880" cy="1527134"/>
          </a:xfrm>
          <a:custGeom>
            <a:avLst/>
            <a:gdLst/>
            <a:ahLst/>
            <a:cxnLst/>
            <a:rect l="l" t="t" r="r" b="b"/>
            <a:pathLst>
              <a:path w="5943600" h="1276350">
                <a:moveTo>
                  <a:pt x="5925007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1254920"/>
                </a:lnTo>
                <a:lnTo>
                  <a:pt x="0" y="1257757"/>
                </a:lnTo>
                <a:lnTo>
                  <a:pt x="18588" y="1276346"/>
                </a:lnTo>
                <a:lnTo>
                  <a:pt x="5925007" y="1276346"/>
                </a:lnTo>
                <a:lnTo>
                  <a:pt x="5943600" y="1257757"/>
                </a:lnTo>
                <a:lnTo>
                  <a:pt x="5943600" y="18592"/>
                </a:lnTo>
                <a:lnTo>
                  <a:pt x="5927750" y="546"/>
                </a:lnTo>
                <a:lnTo>
                  <a:pt x="5925007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02627" y="6047024"/>
            <a:ext cx="5699125" cy="8754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Enabling</a:t>
            </a: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Negative</a:t>
            </a: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Emissions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Bioenergy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8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(BECCS)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potentially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achieving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net-negative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756443"/>
            <a:ext cx="5509260" cy="11277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15"/>
              </a:spcBef>
            </a:pPr>
            <a:r>
              <a:rPr spc="-50" dirty="0">
                <a:latin typeface="Arial Black" panose="020B0A04020102020204" pitchFamily="34" charset="0"/>
              </a:rPr>
              <a:t>AI</a:t>
            </a:r>
            <a:r>
              <a:rPr spc="-15" dirty="0">
                <a:latin typeface="Arial Black" panose="020B0A04020102020204" pitchFamily="34" charset="0"/>
              </a:rPr>
              <a:t> </a:t>
            </a:r>
            <a:r>
              <a:rPr spc="-25" dirty="0">
                <a:latin typeface="Arial Black" panose="020B0A04020102020204" pitchFamily="34" charset="0"/>
              </a:rPr>
              <a:t>and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-20" dirty="0">
                <a:latin typeface="Arial Black" panose="020B0A04020102020204" pitchFamily="34" charset="0"/>
              </a:rPr>
              <a:t>Big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-15" dirty="0">
                <a:latin typeface="Arial Black" panose="020B0A04020102020204" pitchFamily="34" charset="0"/>
              </a:rPr>
              <a:t>Data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-20" dirty="0">
                <a:latin typeface="Arial Black" panose="020B0A04020102020204" pitchFamily="34" charset="0"/>
              </a:rPr>
              <a:t>for</a:t>
            </a:r>
            <a:r>
              <a:rPr spc="-10" dirty="0">
                <a:latin typeface="Arial Black" panose="020B0A04020102020204" pitchFamily="34" charset="0"/>
              </a:rPr>
              <a:t> </a:t>
            </a:r>
            <a:r>
              <a:rPr spc="20" dirty="0">
                <a:latin typeface="Arial Black" panose="020B0A04020102020204" pitchFamily="34" charset="0"/>
              </a:rPr>
              <a:t>Climate </a:t>
            </a:r>
            <a:r>
              <a:rPr spc="-840" dirty="0">
                <a:latin typeface="Arial Black" panose="020B0A04020102020204" pitchFamily="34" charset="0"/>
              </a:rPr>
              <a:t> </a:t>
            </a:r>
            <a:r>
              <a:rPr dirty="0">
                <a:latin typeface="Arial Black" panose="020B0A04020102020204" pitchFamily="34" charset="0"/>
              </a:rPr>
              <a:t>Management</a:t>
            </a:r>
          </a:p>
        </p:txBody>
      </p:sp>
      <p:sp>
        <p:nvSpPr>
          <p:cNvPr id="6" name="object 6"/>
          <p:cNvSpPr/>
          <p:nvPr/>
        </p:nvSpPr>
        <p:spPr>
          <a:xfrm>
            <a:off x="512960" y="2669640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69100"/>
                </a:lnTo>
                <a:lnTo>
                  <a:pt x="0" y="371932"/>
                </a:lnTo>
                <a:lnTo>
                  <a:pt x="18588" y="390525"/>
                </a:lnTo>
                <a:lnTo>
                  <a:pt x="371936" y="390525"/>
                </a:lnTo>
                <a:lnTo>
                  <a:pt x="390525" y="371932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3449" y="2669640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229" dirty="0">
                <a:solidFill>
                  <a:srgbClr val="373737"/>
                </a:solidFill>
                <a:latin typeface="Georgia"/>
                <a:cs typeface="Georgia"/>
              </a:rPr>
              <a:t>1</a:t>
            </a:r>
            <a:endParaRPr sz="21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8240" y="2558096"/>
            <a:ext cx="2328545" cy="1980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Predictive</a:t>
            </a:r>
            <a:r>
              <a:rPr sz="1750" spc="-6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2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Analytics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sz="1350" spc="-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sz="1350" spc="-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sz="1350" spc="-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to predict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patterns,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climate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risks,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76650" y="2767489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71932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369100"/>
                </a:lnTo>
                <a:lnTo>
                  <a:pt x="0" y="371932"/>
                </a:lnTo>
                <a:lnTo>
                  <a:pt x="18592" y="390525"/>
                </a:lnTo>
                <a:lnTo>
                  <a:pt x="371932" y="390525"/>
                </a:lnTo>
                <a:lnTo>
                  <a:pt x="390525" y="371932"/>
                </a:lnTo>
                <a:lnTo>
                  <a:pt x="390525" y="18592"/>
                </a:lnTo>
                <a:lnTo>
                  <a:pt x="374675" y="546"/>
                </a:lnTo>
                <a:lnTo>
                  <a:pt x="371932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87139" y="2775903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40" dirty="0">
                <a:solidFill>
                  <a:srgbClr val="373737"/>
                </a:solidFill>
                <a:latin typeface="Georgia"/>
                <a:cs typeface="Georgia"/>
              </a:rPr>
              <a:t>2</a:t>
            </a:r>
            <a:endParaRPr sz="2100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0487" y="2669640"/>
            <a:ext cx="2320290" cy="22461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Resource</a:t>
            </a:r>
            <a:r>
              <a:rPr sz="1750" spc="-4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2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Optimization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135255">
              <a:lnSpc>
                <a:spcPct val="133300"/>
              </a:lnSpc>
              <a:spcBef>
                <a:spcPts val="535"/>
              </a:spcBef>
            </a:pP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</a:t>
            </a:r>
            <a:r>
              <a:rPr sz="1350" spc="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</a:t>
            </a:r>
            <a:r>
              <a:rPr sz="1350" spc="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management,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efficiency,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agriculture.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9950" y="5271770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69100"/>
                </a:lnTo>
                <a:lnTo>
                  <a:pt x="0" y="371932"/>
                </a:lnTo>
                <a:lnTo>
                  <a:pt x="18588" y="390525"/>
                </a:lnTo>
                <a:lnTo>
                  <a:pt x="371936" y="390525"/>
                </a:lnTo>
                <a:lnTo>
                  <a:pt x="390525" y="371932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4926" y="5272722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30" dirty="0">
                <a:solidFill>
                  <a:srgbClr val="373737"/>
                </a:solidFill>
                <a:latin typeface="Georgia"/>
                <a:cs typeface="Georgia"/>
              </a:rPr>
              <a:t>3</a:t>
            </a:r>
            <a:endParaRPr sz="21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4587" y="5241925"/>
            <a:ext cx="5144135" cy="923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Data-Driven</a:t>
            </a:r>
            <a:r>
              <a:rPr sz="1750" spc="-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Insights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95"/>
              </a:spcBef>
            </a:pP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emissions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sources,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mitigation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r>
              <a:rPr sz="1350" dirty="0">
                <a:solidFill>
                  <a:srgbClr val="373737"/>
                </a:solidFill>
                <a:latin typeface="Trebuchet MS"/>
                <a:cs typeface="Trebuchet MS"/>
              </a:rPr>
              <a:t>.</a:t>
            </a:r>
            <a:endParaRPr sz="1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9720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495" y="461168"/>
            <a:ext cx="9859010" cy="16735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100829" marR="5080">
              <a:lnSpc>
                <a:spcPts val="4430"/>
              </a:lnSpc>
              <a:spcBef>
                <a:spcPts val="15"/>
              </a:spcBef>
            </a:pPr>
            <a:r>
              <a:rPr spc="5" dirty="0">
                <a:latin typeface="Arial Black" panose="020B0A04020102020204" pitchFamily="34" charset="0"/>
              </a:rPr>
              <a:t>Sustainable</a:t>
            </a:r>
            <a:r>
              <a:rPr spc="-25" dirty="0">
                <a:latin typeface="Arial Black" panose="020B0A04020102020204" pitchFamily="34" charset="0"/>
              </a:rPr>
              <a:t> </a:t>
            </a:r>
            <a:r>
              <a:rPr spc="-10" dirty="0">
                <a:latin typeface="Arial Black" panose="020B0A04020102020204" pitchFamily="34" charset="0"/>
              </a:rPr>
              <a:t>Materials</a:t>
            </a:r>
            <a:r>
              <a:rPr spc="-20" dirty="0">
                <a:latin typeface="Arial Black" panose="020B0A04020102020204" pitchFamily="34" charset="0"/>
              </a:rPr>
              <a:t> </a:t>
            </a:r>
            <a:r>
              <a:rPr spc="-25" dirty="0">
                <a:latin typeface="Arial Black" panose="020B0A04020102020204" pitchFamily="34" charset="0"/>
              </a:rPr>
              <a:t>and </a:t>
            </a:r>
            <a:r>
              <a:rPr spc="-844" dirty="0">
                <a:latin typeface="Arial Black" panose="020B0A04020102020204" pitchFamily="34" charset="0"/>
              </a:rPr>
              <a:t> </a:t>
            </a:r>
            <a:r>
              <a:rPr spc="-35" dirty="0">
                <a:latin typeface="Arial Black" panose="020B0A04020102020204" pitchFamily="34" charset="0"/>
              </a:rPr>
              <a:t>Smart</a:t>
            </a:r>
            <a:r>
              <a:rPr spc="-5" dirty="0">
                <a:latin typeface="Arial Black" panose="020B0A04020102020204" pitchFamily="34" charset="0"/>
              </a:rPr>
              <a:t> </a:t>
            </a:r>
            <a:r>
              <a:rPr spc="-10" dirty="0">
                <a:latin typeface="Arial Black" panose="020B0A04020102020204" pitchFamily="34" charset="0"/>
              </a:rPr>
              <a:t>Infrastructure</a:t>
            </a:r>
          </a:p>
        </p:txBody>
      </p:sp>
      <p:sp>
        <p:nvSpPr>
          <p:cNvPr id="4" name="object 4"/>
          <p:cNvSpPr/>
          <p:nvPr/>
        </p:nvSpPr>
        <p:spPr>
          <a:xfrm>
            <a:off x="4886325" y="2228447"/>
            <a:ext cx="857250" cy="1550035"/>
          </a:xfrm>
          <a:custGeom>
            <a:avLst/>
            <a:gdLst/>
            <a:ahLst/>
            <a:cxnLst/>
            <a:rect l="l" t="t" r="r" b="b"/>
            <a:pathLst>
              <a:path w="857250" h="1550035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378445"/>
                </a:lnTo>
                <a:lnTo>
                  <a:pt x="428625" y="1549895"/>
                </a:lnTo>
                <a:lnTo>
                  <a:pt x="857250" y="1378445"/>
                </a:lnTo>
                <a:lnTo>
                  <a:pt x="85725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47588" y="2762006"/>
            <a:ext cx="16256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215" dirty="0">
                <a:solidFill>
                  <a:srgbClr val="373737"/>
                </a:solidFill>
                <a:latin typeface="Georgia"/>
                <a:cs typeface="Georgia"/>
              </a:rPr>
              <a:t>1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894" y="2470345"/>
            <a:ext cx="4503420" cy="9823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Eco-Friendly</a:t>
            </a:r>
            <a:r>
              <a:rPr sz="175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Construction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Innovations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materials,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carbon-neutral</a:t>
            </a:r>
            <a:endParaRPr lang="en-IN" sz="1350" spc="35" dirty="0">
              <a:solidFill>
                <a:srgbClr val="3737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endParaRPr sz="13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0" y="3145469"/>
            <a:ext cx="3883660" cy="53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biodegradable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plastics,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1085" y="3796663"/>
            <a:ext cx="857250" cy="1550035"/>
          </a:xfrm>
          <a:custGeom>
            <a:avLst/>
            <a:gdLst/>
            <a:ahLst/>
            <a:cxnLst/>
            <a:rect l="l" t="t" r="r" b="b"/>
            <a:pathLst>
              <a:path w="857250" h="1550035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378445"/>
                </a:lnTo>
                <a:lnTo>
                  <a:pt x="428625" y="1549895"/>
                </a:lnTo>
                <a:lnTo>
                  <a:pt x="857250" y="1378445"/>
                </a:lnTo>
                <a:lnTo>
                  <a:pt x="85725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65394" y="4260851"/>
            <a:ext cx="16256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40" dirty="0">
                <a:solidFill>
                  <a:srgbClr val="373737"/>
                </a:solidFill>
                <a:latin typeface="Georgia"/>
                <a:cs typeface="Georgia"/>
              </a:rPr>
              <a:t>2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45174" y="3976685"/>
            <a:ext cx="4549140" cy="1189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Smart</a:t>
            </a:r>
            <a:r>
              <a:rPr sz="1750" spc="-2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2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City</a:t>
            </a:r>
            <a:r>
              <a:rPr sz="1750" spc="-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Technologies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1900"/>
              </a:lnSpc>
              <a:spcBef>
                <a:spcPts val="635"/>
              </a:spcBef>
            </a:pP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IoT-enabled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infrastructure,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data-driven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management,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57750" y="5346698"/>
            <a:ext cx="857250" cy="1550035"/>
          </a:xfrm>
          <a:custGeom>
            <a:avLst/>
            <a:gdLst/>
            <a:ahLst/>
            <a:cxnLst/>
            <a:rect l="l" t="t" r="r" b="b"/>
            <a:pathLst>
              <a:path w="857250" h="1550034">
                <a:moveTo>
                  <a:pt x="857250" y="0"/>
                </a:moveTo>
                <a:lnTo>
                  <a:pt x="428625" y="171450"/>
                </a:lnTo>
                <a:lnTo>
                  <a:pt x="0" y="0"/>
                </a:lnTo>
                <a:lnTo>
                  <a:pt x="0" y="1378446"/>
                </a:lnTo>
                <a:lnTo>
                  <a:pt x="428625" y="1549896"/>
                </a:lnTo>
                <a:lnTo>
                  <a:pt x="857250" y="1378446"/>
                </a:lnTo>
                <a:lnTo>
                  <a:pt x="857250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33644" y="5810886"/>
            <a:ext cx="16256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5" dirty="0">
                <a:solidFill>
                  <a:srgbClr val="373737"/>
                </a:solidFill>
                <a:latin typeface="Georgia"/>
                <a:cs typeface="Georgia"/>
              </a:rPr>
              <a:t>3</a:t>
            </a:r>
            <a:endParaRPr sz="20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22648" y="5549901"/>
            <a:ext cx="4584065" cy="1189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Integrated</a:t>
            </a:r>
            <a:r>
              <a:rPr sz="1750" spc="-3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Systems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4300"/>
              </a:lnSpc>
              <a:spcBef>
                <a:spcPts val="520"/>
              </a:spcBef>
            </a:pPr>
            <a:r>
              <a:rPr sz="1350" spc="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materials,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resilient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environmentally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responsible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urban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86250" cy="7886700"/>
            <a:chOff x="0" y="253"/>
            <a:chExt cx="4286250" cy="788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78864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2657474"/>
              <a:ext cx="3857624" cy="2571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5495" y="461168"/>
            <a:ext cx="9859010" cy="1097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100829" marR="5080">
              <a:lnSpc>
                <a:spcPts val="4430"/>
              </a:lnSpc>
              <a:spcBef>
                <a:spcPts val="15"/>
              </a:spcBef>
            </a:pPr>
            <a:r>
              <a:rPr sz="3200" spc="15" dirty="0">
                <a:latin typeface="Arial Black" panose="020B0A04020102020204" pitchFamily="34" charset="0"/>
              </a:rPr>
              <a:t>Case</a:t>
            </a:r>
            <a:r>
              <a:rPr sz="3200" spc="-20" dirty="0">
                <a:latin typeface="Arial Black" panose="020B0A04020102020204" pitchFamily="34" charset="0"/>
              </a:rPr>
              <a:t> </a:t>
            </a:r>
            <a:r>
              <a:rPr sz="3200" dirty="0">
                <a:latin typeface="Arial Black" panose="020B0A04020102020204" pitchFamily="34" charset="0"/>
              </a:rPr>
              <a:t>Study:</a:t>
            </a:r>
            <a:r>
              <a:rPr sz="3200" spc="-20" dirty="0">
                <a:latin typeface="Arial Black" panose="020B0A04020102020204" pitchFamily="34" charset="0"/>
              </a:rPr>
              <a:t> </a:t>
            </a:r>
            <a:r>
              <a:rPr sz="3200" spc="-45" dirty="0">
                <a:latin typeface="Arial Black" panose="020B0A04020102020204" pitchFamily="34" charset="0"/>
              </a:rPr>
              <a:t>Denmark's</a:t>
            </a:r>
            <a:r>
              <a:rPr sz="3200" spc="-20" dirty="0">
                <a:latin typeface="Arial Black" panose="020B0A04020102020204" pitchFamily="34" charset="0"/>
              </a:rPr>
              <a:t> </a:t>
            </a:r>
            <a:r>
              <a:rPr sz="3200" spc="-50" dirty="0">
                <a:latin typeface="Arial Black" panose="020B0A04020102020204" pitchFamily="34" charset="0"/>
              </a:rPr>
              <a:t>Wind </a:t>
            </a:r>
            <a:r>
              <a:rPr sz="3200" spc="-840" dirty="0">
                <a:latin typeface="Arial Black" panose="020B0A04020102020204" pitchFamily="34" charset="0"/>
              </a:rPr>
              <a:t> </a:t>
            </a:r>
            <a:r>
              <a:rPr sz="3200" spc="-30" dirty="0">
                <a:latin typeface="Arial Black" panose="020B0A04020102020204" pitchFamily="34" charset="0"/>
              </a:rPr>
              <a:t>Energy</a:t>
            </a:r>
            <a:r>
              <a:rPr sz="3200" spc="-5" dirty="0">
                <a:latin typeface="Arial Black" panose="020B0A04020102020204" pitchFamily="34" charset="0"/>
              </a:rPr>
              <a:t> </a:t>
            </a:r>
            <a:r>
              <a:rPr sz="3200" spc="-25" dirty="0">
                <a:latin typeface="Arial Black" panose="020B0A04020102020204" pitchFamily="34" charset="0"/>
              </a:rPr>
              <a:t>Leadership</a:t>
            </a:r>
          </a:p>
        </p:txBody>
      </p:sp>
      <p:sp>
        <p:nvSpPr>
          <p:cNvPr id="6" name="object 6"/>
          <p:cNvSpPr/>
          <p:nvPr/>
        </p:nvSpPr>
        <p:spPr>
          <a:xfrm>
            <a:off x="4891087" y="1862137"/>
            <a:ext cx="5934075" cy="2781300"/>
          </a:xfrm>
          <a:custGeom>
            <a:avLst/>
            <a:gdLst/>
            <a:ahLst/>
            <a:cxnLst/>
            <a:rect l="l" t="t" r="r" b="b"/>
            <a:pathLst>
              <a:path w="5934075" h="2781300">
                <a:moveTo>
                  <a:pt x="0" y="2764637"/>
                </a:moveTo>
                <a:lnTo>
                  <a:pt x="0" y="16675"/>
                </a:lnTo>
                <a:lnTo>
                  <a:pt x="0" y="14452"/>
                </a:lnTo>
                <a:lnTo>
                  <a:pt x="419" y="12331"/>
                </a:lnTo>
                <a:lnTo>
                  <a:pt x="1270" y="10287"/>
                </a:lnTo>
                <a:lnTo>
                  <a:pt x="2108" y="8242"/>
                </a:lnTo>
                <a:lnTo>
                  <a:pt x="3314" y="6438"/>
                </a:lnTo>
                <a:lnTo>
                  <a:pt x="4876" y="4876"/>
                </a:lnTo>
                <a:lnTo>
                  <a:pt x="6438" y="3314"/>
                </a:lnTo>
                <a:lnTo>
                  <a:pt x="8242" y="2108"/>
                </a:lnTo>
                <a:lnTo>
                  <a:pt x="10287" y="1270"/>
                </a:lnTo>
                <a:lnTo>
                  <a:pt x="12331" y="419"/>
                </a:lnTo>
                <a:lnTo>
                  <a:pt x="14452" y="0"/>
                </a:lnTo>
                <a:lnTo>
                  <a:pt x="16675" y="0"/>
                </a:lnTo>
                <a:lnTo>
                  <a:pt x="5917412" y="0"/>
                </a:lnTo>
                <a:lnTo>
                  <a:pt x="5919622" y="0"/>
                </a:lnTo>
                <a:lnTo>
                  <a:pt x="5921743" y="419"/>
                </a:lnTo>
                <a:lnTo>
                  <a:pt x="5923788" y="1270"/>
                </a:lnTo>
                <a:lnTo>
                  <a:pt x="5925820" y="2108"/>
                </a:lnTo>
                <a:lnTo>
                  <a:pt x="5927623" y="3314"/>
                </a:lnTo>
                <a:lnTo>
                  <a:pt x="5934075" y="14452"/>
                </a:lnTo>
                <a:lnTo>
                  <a:pt x="5934075" y="16675"/>
                </a:lnTo>
                <a:lnTo>
                  <a:pt x="5934075" y="2764637"/>
                </a:lnTo>
                <a:lnTo>
                  <a:pt x="5934075" y="2766834"/>
                </a:lnTo>
                <a:lnTo>
                  <a:pt x="5933643" y="2768968"/>
                </a:lnTo>
                <a:lnTo>
                  <a:pt x="5932805" y="2771013"/>
                </a:lnTo>
                <a:lnTo>
                  <a:pt x="5931954" y="2773045"/>
                </a:lnTo>
                <a:lnTo>
                  <a:pt x="5930760" y="2774848"/>
                </a:lnTo>
                <a:lnTo>
                  <a:pt x="5929198" y="2776410"/>
                </a:lnTo>
                <a:lnTo>
                  <a:pt x="5927623" y="2777985"/>
                </a:lnTo>
                <a:lnTo>
                  <a:pt x="5925820" y="2779179"/>
                </a:lnTo>
                <a:lnTo>
                  <a:pt x="5923788" y="2780030"/>
                </a:lnTo>
                <a:lnTo>
                  <a:pt x="5921743" y="2780868"/>
                </a:lnTo>
                <a:lnTo>
                  <a:pt x="5919622" y="2781300"/>
                </a:lnTo>
                <a:lnTo>
                  <a:pt x="5917412" y="2781300"/>
                </a:lnTo>
                <a:lnTo>
                  <a:pt x="16675" y="2781300"/>
                </a:lnTo>
                <a:lnTo>
                  <a:pt x="14452" y="2781300"/>
                </a:lnTo>
                <a:lnTo>
                  <a:pt x="12331" y="2780868"/>
                </a:lnTo>
                <a:lnTo>
                  <a:pt x="10287" y="2780030"/>
                </a:lnTo>
                <a:lnTo>
                  <a:pt x="8242" y="2779179"/>
                </a:lnTo>
                <a:lnTo>
                  <a:pt x="6438" y="2777985"/>
                </a:lnTo>
                <a:lnTo>
                  <a:pt x="4876" y="2776410"/>
                </a:lnTo>
                <a:lnTo>
                  <a:pt x="3314" y="2774848"/>
                </a:lnTo>
                <a:lnTo>
                  <a:pt x="2108" y="2773045"/>
                </a:lnTo>
                <a:lnTo>
                  <a:pt x="1270" y="2771013"/>
                </a:lnTo>
                <a:lnTo>
                  <a:pt x="419" y="2768968"/>
                </a:lnTo>
                <a:lnTo>
                  <a:pt x="0" y="2766834"/>
                </a:lnTo>
                <a:lnTo>
                  <a:pt x="0" y="27646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95850" y="2001621"/>
          <a:ext cx="5925183" cy="24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2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26">
                <a:tc>
                  <a:txBody>
                    <a:bodyPr/>
                    <a:lstStyle/>
                    <a:p>
                      <a:pPr marL="171450">
                        <a:lnSpc>
                          <a:spcPts val="1610"/>
                        </a:lnSpc>
                      </a:pPr>
                      <a:r>
                        <a:rPr sz="1350" spc="-2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Year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ts val="1610"/>
                        </a:lnSpc>
                      </a:pPr>
                      <a:r>
                        <a:rPr sz="1350" spc="5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Wind</a:t>
                      </a:r>
                      <a:r>
                        <a:rPr sz="1350" spc="-7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Power</a:t>
                      </a:r>
                      <a:r>
                        <a:rPr sz="1350" spc="-7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3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Share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ts val="1610"/>
                        </a:lnSpc>
                      </a:pPr>
                      <a:r>
                        <a:rPr sz="1350" spc="-12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350" spc="-3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35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tal</a:t>
                      </a:r>
                      <a:r>
                        <a:rPr sz="1350" spc="-5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-4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35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en</a:t>
                      </a:r>
                      <a:r>
                        <a:rPr sz="1350" spc="-3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50" spc="-2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35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able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350" spc="8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(%)</a:t>
                      </a:r>
                      <a:endParaRPr sz="1350" dirty="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350" spc="3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Energy</a:t>
                      </a:r>
                      <a:r>
                        <a:rPr sz="1350" spc="-7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3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Share</a:t>
                      </a:r>
                      <a:r>
                        <a:rPr sz="1350" spc="-6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8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(%)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4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2010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9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11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45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2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2015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10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35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114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55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13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2020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16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40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50" spc="11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65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33350" marB="0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424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spc="11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2025</a:t>
                      </a:r>
                      <a:r>
                        <a:rPr sz="1350" spc="-8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-15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(Target)</a:t>
                      </a:r>
                      <a:endParaRPr sz="1350">
                        <a:latin typeface="Trebuchet MS"/>
                        <a:cs typeface="Trebuchet MS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marL="44894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spc="12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50+</a:t>
                      </a:r>
                      <a:endParaRPr sz="1350" dirty="0">
                        <a:latin typeface="Trebuchet MS"/>
                        <a:cs typeface="Trebuchet MS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350" spc="80" dirty="0">
                          <a:solidFill>
                            <a:srgbClr val="373737"/>
                          </a:solidFill>
                          <a:latin typeface="Trebuchet MS"/>
                          <a:cs typeface="Trebuchet MS"/>
                        </a:rPr>
                        <a:t>70+</a:t>
                      </a:r>
                      <a:endParaRPr sz="1350" dirty="0">
                        <a:latin typeface="Trebuchet MS"/>
                        <a:cs typeface="Trebuchet MS"/>
                      </a:endParaRPr>
                    </a:p>
                  </a:txBody>
                  <a:tcPr marL="0" marR="0" marT="1238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914900" y="54102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4900" y="57435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900" y="63531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4900" y="696277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84"/>
                </a:lnTo>
                <a:lnTo>
                  <a:pt x="0" y="32359"/>
                </a:lnTo>
                <a:lnTo>
                  <a:pt x="24790" y="57144"/>
                </a:lnTo>
                <a:lnTo>
                  <a:pt x="32359" y="57144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84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73628" y="4845050"/>
            <a:ext cx="5845810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5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Key</a:t>
            </a:r>
            <a:r>
              <a:rPr sz="1350" spc="-5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drivers</a:t>
            </a:r>
            <a:r>
              <a:rPr sz="1350" spc="-5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of</a:t>
            </a:r>
            <a:r>
              <a:rPr sz="1350" spc="-5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Denmark's</a:t>
            </a:r>
            <a:r>
              <a:rPr sz="1350" spc="-45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wind</a:t>
            </a:r>
            <a:r>
              <a:rPr sz="1350" spc="-5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energy</a:t>
            </a:r>
            <a:r>
              <a:rPr sz="1350" spc="-5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 </a:t>
            </a:r>
            <a:r>
              <a:rPr sz="1350" dirty="0">
                <a:solidFill>
                  <a:srgbClr val="373737"/>
                </a:solidFill>
                <a:latin typeface="Arial Black" panose="020B0A04020102020204" pitchFamily="34" charset="0"/>
                <a:cs typeface="Trebuchet MS"/>
              </a:rPr>
              <a:t>leadership:</a:t>
            </a:r>
            <a:endParaRPr sz="1350" dirty="0">
              <a:latin typeface="Arial Black" panose="020B0A04020102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Trebuchet MS"/>
              <a:cs typeface="Trebuchet MS"/>
            </a:endParaRPr>
          </a:p>
          <a:p>
            <a:pPr marL="286385">
              <a:lnSpc>
                <a:spcPct val="100000"/>
              </a:lnSpc>
            </a:pP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policies: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taxes,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feed-in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tariffs,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R&amp;D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6385" marR="832485">
              <a:lnSpc>
                <a:spcPct val="134300"/>
              </a:lnSpc>
              <a:spcBef>
                <a:spcPts val="450"/>
              </a:spcBef>
            </a:pP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Public-private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partnerships: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utilities,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manufacturers,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institutions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6385" marR="5080">
              <a:lnSpc>
                <a:spcPct val="134300"/>
              </a:lnSpc>
              <a:spcBef>
                <a:spcPts val="450"/>
              </a:spcBef>
            </a:pP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Technological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advancements: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processes,</a:t>
            </a:r>
            <a:r>
              <a:rPr sz="1350" spc="-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6385" marR="379730">
              <a:lnSpc>
                <a:spcPct val="134300"/>
              </a:lnSpc>
              <a:spcBef>
                <a:spcPts val="450"/>
              </a:spcBef>
            </a:pP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power: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technology,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emphasis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offshore</a:t>
            </a:r>
            <a:r>
              <a:rPr sz="1350" spc="-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</a:t>
            </a:r>
            <a:r>
              <a:rPr sz="1350" spc="-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756443"/>
            <a:ext cx="8792845" cy="11041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0" dirty="0">
                <a:latin typeface="Arial Black" panose="020B0A04020102020204" pitchFamily="34" charset="0"/>
              </a:rPr>
              <a:t>Emerging</a:t>
            </a:r>
            <a:r>
              <a:rPr spc="5" dirty="0">
                <a:latin typeface="Arial Black" panose="020B0A04020102020204" pitchFamily="34" charset="0"/>
              </a:rPr>
              <a:t> </a:t>
            </a:r>
            <a:r>
              <a:rPr spc="15" dirty="0">
                <a:latin typeface="Arial Black" panose="020B0A04020102020204" pitchFamily="34" charset="0"/>
              </a:rPr>
              <a:t>Technologies:</a:t>
            </a:r>
            <a:r>
              <a:rPr spc="10" dirty="0">
                <a:latin typeface="Arial Black" panose="020B0A04020102020204" pitchFamily="34" charset="0"/>
              </a:rPr>
              <a:t> </a:t>
            </a:r>
            <a:r>
              <a:rPr spc="-5" dirty="0">
                <a:latin typeface="Arial Black" panose="020B0A04020102020204" pitchFamily="34" charset="0"/>
              </a:rPr>
              <a:t>Shaping</a:t>
            </a:r>
            <a:r>
              <a:rPr spc="10" dirty="0">
                <a:latin typeface="Arial Black" panose="020B0A04020102020204" pitchFamily="34" charset="0"/>
              </a:rPr>
              <a:t> </a:t>
            </a:r>
            <a:r>
              <a:rPr spc="55" dirty="0">
                <a:latin typeface="Arial Black" panose="020B0A04020102020204" pitchFamily="34" charset="0"/>
              </a:rPr>
              <a:t>the</a:t>
            </a:r>
            <a:r>
              <a:rPr spc="10" dirty="0">
                <a:latin typeface="Arial Black" panose="020B0A04020102020204" pitchFamily="34" charset="0"/>
              </a:rPr>
              <a:t> </a:t>
            </a:r>
            <a:r>
              <a:rPr spc="-30" dirty="0">
                <a:latin typeface="Arial Black" panose="020B0A04020102020204" pitchFamily="34" charset="0"/>
              </a:rPr>
              <a:t>Future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406" y="2117725"/>
            <a:ext cx="2362199" cy="14668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3557" y="4202045"/>
            <a:ext cx="2234565" cy="17424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Hydrogen</a:t>
            </a:r>
            <a:r>
              <a:rPr sz="1750" spc="-2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Energy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3100"/>
              </a:lnSpc>
              <a:spcBef>
                <a:spcPts val="615"/>
              </a:spcBef>
            </a:pP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 </a:t>
            </a:r>
            <a:r>
              <a:rPr sz="1350" spc="-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zero-emission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r>
              <a:rPr sz="1350" spc="-8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1350" spc="-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transportation,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industry,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9926" y="2117725"/>
            <a:ext cx="2371725" cy="14668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19450" y="4205413"/>
            <a:ext cx="2280285" cy="198310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Microgrid</a:t>
            </a:r>
            <a:r>
              <a:rPr sz="1750" spc="-30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 </a:t>
            </a:r>
            <a:r>
              <a:rPr sz="1750" spc="15" dirty="0">
                <a:solidFill>
                  <a:srgbClr val="373737"/>
                </a:solidFill>
                <a:latin typeface="Arial Black" panose="020B0A04020102020204" pitchFamily="34" charset="0"/>
                <a:cs typeface="Georgia"/>
              </a:rPr>
              <a:t>Solutions</a:t>
            </a:r>
            <a:endParaRPr sz="1750" dirty="0">
              <a:latin typeface="Arial Black" panose="020B0A04020102020204" pitchFamily="34" charset="0"/>
              <a:cs typeface="Georgia"/>
            </a:endParaRPr>
          </a:p>
          <a:p>
            <a:pPr marL="12700" marR="5080">
              <a:lnSpc>
                <a:spcPct val="133100"/>
              </a:lnSpc>
              <a:spcBef>
                <a:spcPts val="615"/>
              </a:spcBef>
            </a:pP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Microgrids enhance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resilience </a:t>
            </a:r>
            <a:r>
              <a:rPr sz="1350" spc="6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localized,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renewable-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</a:t>
            </a:r>
            <a:r>
              <a:rPr sz="1350" spc="-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sz="1350" spc="-39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3588" y="2117725"/>
            <a:ext cx="2362199" cy="14668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28832" y="4205413"/>
            <a:ext cx="2376805" cy="2568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6745">
              <a:lnSpc>
                <a:spcPct val="107100"/>
              </a:lnSpc>
              <a:spcBef>
                <a:spcPts val="95"/>
              </a:spcBef>
            </a:pPr>
            <a:r>
              <a:rPr sz="1750" spc="5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Advanced </a:t>
            </a:r>
            <a:r>
              <a:rPr sz="1750" spc="-10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Energy </a:t>
            </a:r>
            <a:r>
              <a:rPr sz="1750" spc="-409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Storage</a:t>
            </a:r>
            <a:endParaRPr sz="175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33300"/>
              </a:lnSpc>
              <a:spcBef>
                <a:spcPts val="535"/>
              </a:spcBef>
            </a:pP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Long-duration 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sz="1350" spc="-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technologies,</a:t>
            </a:r>
            <a:r>
              <a:rPr sz="1350" spc="-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pumped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batteries, </a:t>
            </a:r>
            <a:r>
              <a:rPr sz="1350" spc="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</a:t>
            </a:r>
            <a:r>
              <a:rPr sz="1350" spc="-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1350" spc="-6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renewable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2117725"/>
            <a:ext cx="2362199" cy="14668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54084" y="4213987"/>
            <a:ext cx="2275840" cy="224721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Carbon</a:t>
            </a:r>
            <a:r>
              <a:rPr sz="1750" spc="-20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sz="1750" spc="10" dirty="0">
                <a:solidFill>
                  <a:srgbClr val="37373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Sequestration</a:t>
            </a:r>
            <a:endParaRPr sz="175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32400"/>
              </a:lnSpc>
              <a:spcBef>
                <a:spcPts val="625"/>
              </a:spcBef>
            </a:pPr>
            <a:r>
              <a:rPr sz="1350" spc="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</a:t>
            </a:r>
            <a:r>
              <a:rPr sz="1350" spc="-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approaches,</a:t>
            </a:r>
            <a:r>
              <a:rPr sz="1350" spc="-7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</a:t>
            </a:r>
            <a:r>
              <a:rPr sz="1350" spc="-39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7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sz="1350" spc="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sz="1350" spc="-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5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</a:t>
            </a:r>
            <a:r>
              <a:rPr sz="1350" spc="-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weathering, </a:t>
            </a:r>
            <a:r>
              <a:rPr sz="1350" spc="-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</a:t>
            </a:r>
            <a:r>
              <a:rPr sz="1350" spc="11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CO2 </a:t>
            </a:r>
            <a:r>
              <a:rPr sz="1350" spc="1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sz="1350" spc="2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atmosphere </a:t>
            </a:r>
            <a:r>
              <a:rPr sz="1350" spc="5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350" spc="2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</a:t>
            </a:r>
            <a:r>
              <a:rPr sz="1350" spc="-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sz="1350" spc="-3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50" spc="-35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safely.</a:t>
            </a:r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67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461169"/>
            <a:ext cx="5494020" cy="11277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15"/>
              </a:spcBef>
            </a:pPr>
            <a:r>
              <a:rPr spc="30" dirty="0"/>
              <a:t>Challenges</a:t>
            </a:r>
            <a:r>
              <a:rPr spc="-15" dirty="0"/>
              <a:t> </a:t>
            </a:r>
            <a:r>
              <a:rPr spc="65" dirty="0"/>
              <a:t>to</a:t>
            </a:r>
            <a:r>
              <a:rPr spc="-15" dirty="0"/>
              <a:t> </a:t>
            </a:r>
            <a:r>
              <a:rPr spc="20" dirty="0"/>
              <a:t>Climate</a:t>
            </a:r>
            <a:r>
              <a:rPr spc="-10" dirty="0"/>
              <a:t> </a:t>
            </a:r>
            <a:r>
              <a:rPr spc="-30" dirty="0"/>
              <a:t>Tech </a:t>
            </a:r>
            <a:r>
              <a:rPr spc="-840" dirty="0"/>
              <a:t> </a:t>
            </a:r>
            <a:r>
              <a:rPr spc="15" dirty="0"/>
              <a:t>Adoption</a:t>
            </a:r>
          </a:p>
        </p:txBody>
      </p:sp>
      <p:sp>
        <p:nvSpPr>
          <p:cNvPr id="6" name="object 6"/>
          <p:cNvSpPr/>
          <p:nvPr/>
        </p:nvSpPr>
        <p:spPr>
          <a:xfrm>
            <a:off x="600075" y="2047875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8223" y="2050891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229" dirty="0">
                <a:solidFill>
                  <a:srgbClr val="373737"/>
                </a:solidFill>
                <a:latin typeface="Georgia"/>
                <a:cs typeface="Georgia"/>
              </a:rPr>
              <a:t>1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4587" y="2029269"/>
            <a:ext cx="2126615" cy="20091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dirty="0">
                <a:solidFill>
                  <a:srgbClr val="373737"/>
                </a:solidFill>
                <a:latin typeface="Georgia"/>
                <a:cs typeface="Georgia"/>
              </a:rPr>
              <a:t>Financial</a:t>
            </a:r>
            <a:r>
              <a:rPr sz="1750" spc="-20" dirty="0">
                <a:solidFill>
                  <a:srgbClr val="373737"/>
                </a:solidFill>
                <a:latin typeface="Georgia"/>
                <a:cs typeface="Georgia"/>
              </a:rPr>
              <a:t> </a:t>
            </a:r>
            <a:r>
              <a:rPr sz="1750" spc="-15" dirty="0">
                <a:solidFill>
                  <a:srgbClr val="373737"/>
                </a:solidFill>
                <a:latin typeface="Georgia"/>
                <a:cs typeface="Georgia"/>
              </a:rPr>
              <a:t>Barriers</a:t>
            </a:r>
            <a:endParaRPr sz="1750">
              <a:latin typeface="Georgia"/>
              <a:cs typeface="Georgia"/>
            </a:endParaRPr>
          </a:p>
          <a:p>
            <a:pPr marL="12700" marR="5080">
              <a:lnSpc>
                <a:spcPct val="133300"/>
              </a:lnSpc>
              <a:spcBef>
                <a:spcPts val="535"/>
              </a:spcBef>
            </a:pP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Upfront </a:t>
            </a:r>
            <a:r>
              <a:rPr sz="1350" spc="80" dirty="0">
                <a:solidFill>
                  <a:srgbClr val="373737"/>
                </a:solidFill>
                <a:latin typeface="Trebuchet MS"/>
                <a:cs typeface="Trebuchet MS"/>
              </a:rPr>
              <a:t>costs </a:t>
            </a: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of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climate </a:t>
            </a:r>
            <a:r>
              <a:rPr sz="1350" spc="1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Trebuchet MS"/>
                <a:cs typeface="Trebuchet MS"/>
              </a:rPr>
              <a:t>technologies </a:t>
            </a:r>
            <a:r>
              <a:rPr sz="1350" spc="55" dirty="0">
                <a:solidFill>
                  <a:srgbClr val="373737"/>
                </a:solidFill>
                <a:latin typeface="Trebuchet MS"/>
                <a:cs typeface="Trebuchet MS"/>
              </a:rPr>
              <a:t>can </a:t>
            </a:r>
            <a:r>
              <a:rPr sz="1350" spc="60" dirty="0">
                <a:solidFill>
                  <a:srgbClr val="373737"/>
                </a:solidFill>
                <a:latin typeface="Trebuchet MS"/>
                <a:cs typeface="Trebuchet MS"/>
              </a:rPr>
              <a:t>be </a:t>
            </a:r>
            <a:r>
              <a:rPr sz="1350" spc="6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373737"/>
                </a:solidFill>
                <a:latin typeface="Trebuchet MS"/>
                <a:cs typeface="Trebuchet MS"/>
              </a:rPr>
              <a:t>significant,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requiring </a:t>
            </a:r>
            <a:r>
              <a:rPr sz="1350" spc="1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innovative </a:t>
            </a: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financing </a:t>
            </a:r>
            <a:r>
              <a:rPr sz="1350" spc="2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60" dirty="0">
                <a:solidFill>
                  <a:srgbClr val="373737"/>
                </a:solidFill>
                <a:latin typeface="Trebuchet MS"/>
                <a:cs typeface="Trebuchet MS"/>
              </a:rPr>
              <a:t>mechanisms</a:t>
            </a:r>
            <a:r>
              <a:rPr sz="1350" spc="-8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to</a:t>
            </a:r>
            <a:r>
              <a:rPr sz="1350" spc="-8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accelerate </a:t>
            </a:r>
            <a:r>
              <a:rPr sz="1350" spc="-39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adoption.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57600" y="2047875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2" y="0"/>
                </a:moveTo>
                <a:lnTo>
                  <a:pt x="18592" y="0"/>
                </a:lnTo>
                <a:lnTo>
                  <a:pt x="15849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92" y="381000"/>
                </a:lnTo>
                <a:lnTo>
                  <a:pt x="371932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5" y="546"/>
                </a:lnTo>
                <a:lnTo>
                  <a:pt x="371932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65753" y="2050891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40" dirty="0">
                <a:solidFill>
                  <a:srgbClr val="373737"/>
                </a:solidFill>
                <a:latin typeface="Georgia"/>
                <a:cs typeface="Georgia"/>
              </a:rPr>
              <a:t>2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2117" y="2013496"/>
            <a:ext cx="2204720" cy="258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1750" spc="10" dirty="0">
                <a:solidFill>
                  <a:srgbClr val="373737"/>
                </a:solidFill>
                <a:latin typeface="Georgia"/>
                <a:cs typeface="Georgia"/>
              </a:rPr>
              <a:t>Policy </a:t>
            </a:r>
            <a:r>
              <a:rPr sz="1750" spc="-5" dirty="0">
                <a:solidFill>
                  <a:srgbClr val="373737"/>
                </a:solidFill>
                <a:latin typeface="Georgia"/>
                <a:cs typeface="Georgia"/>
              </a:rPr>
              <a:t>and </a:t>
            </a:r>
            <a:r>
              <a:rPr sz="1750" spc="5" dirty="0">
                <a:solidFill>
                  <a:srgbClr val="373737"/>
                </a:solidFill>
                <a:latin typeface="Georgia"/>
                <a:cs typeface="Georgia"/>
              </a:rPr>
              <a:t>Regulatory </a:t>
            </a:r>
            <a:r>
              <a:rPr sz="1750" spc="-409" dirty="0">
                <a:solidFill>
                  <a:srgbClr val="373737"/>
                </a:solidFill>
                <a:latin typeface="Georgia"/>
                <a:cs typeface="Georgia"/>
              </a:rPr>
              <a:t> </a:t>
            </a:r>
            <a:r>
              <a:rPr sz="1750" spc="-20" dirty="0">
                <a:solidFill>
                  <a:srgbClr val="373737"/>
                </a:solidFill>
                <a:latin typeface="Georgia"/>
                <a:cs typeface="Georgia"/>
              </a:rPr>
              <a:t>Hurdles</a:t>
            </a:r>
            <a:endParaRPr sz="1750">
              <a:latin typeface="Georgia"/>
              <a:cs typeface="Georgia"/>
            </a:endParaRPr>
          </a:p>
          <a:p>
            <a:pPr marL="12700" marR="170815">
              <a:lnSpc>
                <a:spcPct val="133500"/>
              </a:lnSpc>
              <a:spcBef>
                <a:spcPts val="530"/>
              </a:spcBef>
            </a:pP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Harmonized </a:t>
            </a:r>
            <a:r>
              <a:rPr sz="1350" spc="-5" dirty="0">
                <a:solidFill>
                  <a:srgbClr val="373737"/>
                </a:solidFill>
                <a:latin typeface="Trebuchet MS"/>
                <a:cs typeface="Trebuchet MS"/>
              </a:rPr>
              <a:t>policies, </a:t>
            </a:r>
            <a:r>
              <a:rPr sz="13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Trebuchet MS"/>
                <a:cs typeface="Trebuchet MS"/>
              </a:rPr>
              <a:t>consistent </a:t>
            </a: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government </a:t>
            </a:r>
            <a:r>
              <a:rPr sz="1350" spc="3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support, </a:t>
            </a:r>
            <a:r>
              <a:rPr sz="1350" spc="50" dirty="0">
                <a:solidFill>
                  <a:srgbClr val="373737"/>
                </a:solidFill>
                <a:latin typeface="Trebuchet MS"/>
                <a:cs typeface="Trebuchet MS"/>
              </a:rPr>
              <a:t>and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clear </a:t>
            </a:r>
            <a:r>
              <a:rPr sz="1350" spc="1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regulations</a:t>
            </a:r>
            <a:r>
              <a:rPr sz="1350" spc="-7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373737"/>
                </a:solidFill>
                <a:latin typeface="Trebuchet MS"/>
                <a:cs typeface="Trebuchet MS"/>
              </a:rPr>
              <a:t>are</a:t>
            </a:r>
            <a:r>
              <a:rPr sz="1350" spc="-7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10" dirty="0">
                <a:solidFill>
                  <a:srgbClr val="373737"/>
                </a:solidFill>
                <a:latin typeface="Trebuchet MS"/>
                <a:cs typeface="Trebuchet MS"/>
              </a:rPr>
              <a:t>crucial</a:t>
            </a:r>
            <a:r>
              <a:rPr sz="1350" spc="-7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-10" dirty="0">
                <a:solidFill>
                  <a:srgbClr val="373737"/>
                </a:solidFill>
                <a:latin typeface="Trebuchet MS"/>
                <a:cs typeface="Trebuchet MS"/>
              </a:rPr>
              <a:t>for </a:t>
            </a:r>
            <a:r>
              <a:rPr sz="1350" spc="-39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fostering </a:t>
            </a: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a </a:t>
            </a:r>
            <a:r>
              <a:rPr sz="1350" spc="35" dirty="0">
                <a:solidFill>
                  <a:srgbClr val="373737"/>
                </a:solidFill>
                <a:latin typeface="Trebuchet MS"/>
                <a:cs typeface="Trebuchet MS"/>
              </a:rPr>
              <a:t>supportive </a:t>
            </a:r>
            <a:r>
              <a:rPr sz="1350" spc="4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Trebuchet MS"/>
                <a:cs typeface="Trebuchet MS"/>
              </a:rPr>
              <a:t>environment </a:t>
            </a:r>
            <a:r>
              <a:rPr sz="1350" spc="-10" dirty="0">
                <a:solidFill>
                  <a:srgbClr val="373737"/>
                </a:solidFill>
                <a:latin typeface="Trebuchet MS"/>
                <a:cs typeface="Trebuchet MS"/>
              </a:rPr>
              <a:t>for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climate </a:t>
            </a:r>
            <a:r>
              <a:rPr sz="1350" spc="1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Trebuchet MS"/>
                <a:cs typeface="Trebuchet MS"/>
              </a:rPr>
              <a:t>tech.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0075" y="5000625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>
                <a:moveTo>
                  <a:pt x="371936" y="0"/>
                </a:moveTo>
                <a:lnTo>
                  <a:pt x="18588" y="0"/>
                </a:lnTo>
                <a:lnTo>
                  <a:pt x="15854" y="546"/>
                </a:lnTo>
                <a:lnTo>
                  <a:pt x="0" y="18592"/>
                </a:lnTo>
                <a:lnTo>
                  <a:pt x="0" y="359562"/>
                </a:lnTo>
                <a:lnTo>
                  <a:pt x="0" y="362407"/>
                </a:lnTo>
                <a:lnTo>
                  <a:pt x="18588" y="381000"/>
                </a:lnTo>
                <a:lnTo>
                  <a:pt x="371936" y="381000"/>
                </a:lnTo>
                <a:lnTo>
                  <a:pt x="390525" y="362407"/>
                </a:lnTo>
                <a:lnTo>
                  <a:pt x="390525" y="18592"/>
                </a:lnTo>
                <a:lnTo>
                  <a:pt x="374670" y="546"/>
                </a:lnTo>
                <a:lnTo>
                  <a:pt x="371936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8223" y="5003641"/>
            <a:ext cx="16954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-30" dirty="0">
                <a:solidFill>
                  <a:srgbClr val="373737"/>
                </a:solidFill>
                <a:latin typeface="Georgia"/>
                <a:cs typeface="Georgia"/>
              </a:rPr>
              <a:t>3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4587" y="4982019"/>
            <a:ext cx="4970145" cy="1189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0"/>
              </a:spcBef>
            </a:pPr>
            <a:r>
              <a:rPr sz="1750" spc="15" dirty="0">
                <a:solidFill>
                  <a:srgbClr val="373737"/>
                </a:solidFill>
                <a:latin typeface="Georgia"/>
                <a:cs typeface="Georgia"/>
              </a:rPr>
              <a:t>Technological</a:t>
            </a:r>
            <a:r>
              <a:rPr sz="1750" spc="-70" dirty="0">
                <a:solidFill>
                  <a:srgbClr val="373737"/>
                </a:solidFill>
                <a:latin typeface="Georgia"/>
                <a:cs typeface="Georgia"/>
              </a:rPr>
              <a:t> </a:t>
            </a:r>
            <a:r>
              <a:rPr sz="1750" spc="15" dirty="0">
                <a:solidFill>
                  <a:srgbClr val="373737"/>
                </a:solidFill>
                <a:latin typeface="Georgia"/>
                <a:cs typeface="Georgia"/>
              </a:rPr>
              <a:t>Advancements</a:t>
            </a:r>
            <a:endParaRPr sz="1750">
              <a:latin typeface="Georgia"/>
              <a:cs typeface="Georgia"/>
            </a:endParaRPr>
          </a:p>
          <a:p>
            <a:pPr marL="12700" marR="5080" algn="just">
              <a:lnSpc>
                <a:spcPct val="134300"/>
              </a:lnSpc>
              <a:spcBef>
                <a:spcPts val="520"/>
              </a:spcBef>
            </a:pPr>
            <a:r>
              <a:rPr sz="1350" spc="50" dirty="0">
                <a:solidFill>
                  <a:srgbClr val="373737"/>
                </a:solidFill>
                <a:latin typeface="Trebuchet MS"/>
                <a:cs typeface="Trebuchet MS"/>
              </a:rPr>
              <a:t>Continuous</a:t>
            </a:r>
            <a:r>
              <a:rPr sz="1350" spc="-5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Trebuchet MS"/>
                <a:cs typeface="Trebuchet MS"/>
              </a:rPr>
              <a:t>research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Trebuchet MS"/>
                <a:cs typeface="Trebuchet MS"/>
              </a:rPr>
              <a:t>and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30" dirty="0">
                <a:solidFill>
                  <a:srgbClr val="373737"/>
                </a:solidFill>
                <a:latin typeface="Trebuchet MS"/>
                <a:cs typeface="Trebuchet MS"/>
              </a:rPr>
              <a:t>development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373737"/>
                </a:solidFill>
                <a:latin typeface="Trebuchet MS"/>
                <a:cs typeface="Trebuchet MS"/>
              </a:rPr>
              <a:t>are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Trebuchet MS"/>
                <a:cs typeface="Trebuchet MS"/>
              </a:rPr>
              <a:t>needed</a:t>
            </a:r>
            <a:r>
              <a:rPr sz="1350" spc="-5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to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Trebuchet MS"/>
                <a:cs typeface="Trebuchet MS"/>
              </a:rPr>
              <a:t>improve </a:t>
            </a:r>
            <a:r>
              <a:rPr sz="1350" spc="-39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Trebuchet MS"/>
                <a:cs typeface="Trebuchet MS"/>
              </a:rPr>
              <a:t>efficiency,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Trebuchet MS"/>
                <a:cs typeface="Trebuchet MS"/>
              </a:rPr>
              <a:t>reduce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5" dirty="0">
                <a:solidFill>
                  <a:srgbClr val="373737"/>
                </a:solidFill>
                <a:latin typeface="Trebuchet MS"/>
                <a:cs typeface="Trebuchet MS"/>
              </a:rPr>
              <a:t>costs,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50" dirty="0">
                <a:solidFill>
                  <a:srgbClr val="373737"/>
                </a:solidFill>
                <a:latin typeface="Trebuchet MS"/>
                <a:cs typeface="Trebuchet MS"/>
              </a:rPr>
              <a:t>and</a:t>
            </a:r>
            <a:r>
              <a:rPr sz="1350" spc="-4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40" dirty="0">
                <a:solidFill>
                  <a:srgbClr val="373737"/>
                </a:solidFill>
                <a:latin typeface="Trebuchet MS"/>
                <a:cs typeface="Trebuchet MS"/>
              </a:rPr>
              <a:t>overcome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15" dirty="0">
                <a:solidFill>
                  <a:srgbClr val="373737"/>
                </a:solidFill>
                <a:latin typeface="Trebuchet MS"/>
                <a:cs typeface="Trebuchet MS"/>
              </a:rPr>
              <a:t>technical</a:t>
            </a:r>
            <a:r>
              <a:rPr sz="1350" spc="-50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20" dirty="0">
                <a:solidFill>
                  <a:srgbClr val="373737"/>
                </a:solidFill>
                <a:latin typeface="Trebuchet MS"/>
                <a:cs typeface="Trebuchet MS"/>
              </a:rPr>
              <a:t>challenges</a:t>
            </a:r>
            <a:r>
              <a:rPr sz="1350" spc="-4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-15" dirty="0">
                <a:solidFill>
                  <a:srgbClr val="373737"/>
                </a:solidFill>
                <a:latin typeface="Trebuchet MS"/>
                <a:cs typeface="Trebuchet MS"/>
              </a:rPr>
              <a:t>in </a:t>
            </a:r>
            <a:r>
              <a:rPr sz="1350" spc="-39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5" dirty="0">
                <a:solidFill>
                  <a:srgbClr val="373737"/>
                </a:solidFill>
                <a:latin typeface="Trebuchet MS"/>
                <a:cs typeface="Trebuchet MS"/>
              </a:rPr>
              <a:t>climate</a:t>
            </a:r>
            <a:r>
              <a:rPr sz="1350" spc="-55" dirty="0">
                <a:solidFill>
                  <a:srgbClr val="373737"/>
                </a:solidFill>
                <a:latin typeface="Trebuchet MS"/>
                <a:cs typeface="Trebuchet MS"/>
              </a:rPr>
              <a:t> </a:t>
            </a:r>
            <a:r>
              <a:rPr sz="1350" spc="-20" dirty="0">
                <a:solidFill>
                  <a:srgbClr val="373737"/>
                </a:solidFill>
                <a:latin typeface="Trebuchet MS"/>
                <a:cs typeface="Trebuchet MS"/>
              </a:rPr>
              <a:t>tech.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45596BB-B10E-4D21-8822-91264C6448C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795</Words>
  <Application>Microsoft Office PowerPoint</Application>
  <PresentationFormat>Custom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Arial Nova</vt:lpstr>
      <vt:lpstr>Calibri</vt:lpstr>
      <vt:lpstr>Georgia</vt:lpstr>
      <vt:lpstr>Georgia Pro Cond Black</vt:lpstr>
      <vt:lpstr>Times New Roman</vt:lpstr>
      <vt:lpstr>Trebuchet MS</vt:lpstr>
      <vt:lpstr>Office Theme</vt:lpstr>
      <vt:lpstr>Climate Change and Technology: A Path  to Sustainability</vt:lpstr>
      <vt:lpstr>The Rise of Climate Tech</vt:lpstr>
      <vt:lpstr>Renewable Energy: Powering the Future</vt:lpstr>
      <vt:lpstr>Carbon Capture and Storage  (CCS): Bridging the Gap</vt:lpstr>
      <vt:lpstr>AI and Big Data for Climate  Management</vt:lpstr>
      <vt:lpstr>Sustainable Materials and  Smart Infrastructure</vt:lpstr>
      <vt:lpstr>Case Study: Denmark's Wind  Energy Leadership</vt:lpstr>
      <vt:lpstr>Emerging Technologies: Shaping the Future</vt:lpstr>
      <vt:lpstr>Challenges to Climate Tech  Adoption</vt:lpstr>
      <vt:lpstr>Climate Technology: A Path to Sustainability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Md Mubin</dc:creator>
  <cp:lastModifiedBy>Md Mubin</cp:lastModifiedBy>
  <cp:revision>1</cp:revision>
  <dcterms:created xsi:type="dcterms:W3CDTF">2024-11-11T16:01:13Z</dcterms:created>
  <dcterms:modified xsi:type="dcterms:W3CDTF">2024-11-11T16:42:18Z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2024-11-11T00:00:00Z</vt:filetime>
  </property>
</Properties>
</file>